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70" r:id="rId6"/>
    <p:sldId id="271" r:id="rId7"/>
    <p:sldId id="272" r:id="rId8"/>
    <p:sldId id="269" r:id="rId9"/>
    <p:sldId id="273" r:id="rId10"/>
    <p:sldId id="275" r:id="rId11"/>
    <p:sldId id="278" r:id="rId12"/>
    <p:sldId id="277" r:id="rId13"/>
    <p:sldId id="276" r:id="rId14"/>
    <p:sldId id="281" r:id="rId15"/>
    <p:sldId id="279" r:id="rId16"/>
    <p:sldId id="280" r:id="rId17"/>
    <p:sldId id="287" r:id="rId18"/>
    <p:sldId id="282" r:id="rId19"/>
    <p:sldId id="283" r:id="rId20"/>
    <p:sldId id="284" r:id="rId21"/>
    <p:sldId id="285" r:id="rId22"/>
    <p:sldId id="286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640A6B-AC1E-1AE1-1CFD-6E06BD453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C95BA5F-47C6-C9A3-62D5-0B49EB7C09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2B72875-6DD6-A562-E20D-3BA308B1E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26/04/2024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1E0ED3-4597-FCEA-6867-A4B82A06E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B0B2CD-9B4B-ADEC-9E42-12348116C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7563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C2D372-B09C-F290-3322-1763998F7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09DE68F-CF71-6941-73B1-CCA8FA320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AD57BB-11CB-C587-9910-2AD99793D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26/04/2024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A91FC3-40E8-EEEB-ADB6-1CF0BDBF6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FFA4CC-C0A1-0DC8-C5D2-B44042005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287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A0A25B9-5A30-2B72-E281-EE10DC352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A36B8FE-2E09-89DB-8871-714B8F0F1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2477C37-9A2D-698D-0263-DE9318D0C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26/04/2024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5A61B3-DDF0-781D-A17D-1E6382217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8B2CAC-438A-65C4-A83E-06A076D18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709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115670-867F-D6E0-61DE-F9067D623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CC7B2E-3FED-4F13-2A93-3BA3A69DB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848142-82D0-5A3E-0217-59A5D6083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26/04/2024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DBDB4B7-810D-65A6-58BF-F4F57579F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952363-6042-7765-9242-23EECDEF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208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ED81F4-A1F9-AFA6-18F6-2E6FE50E4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7A3A284-D3FF-3CFF-8D3C-327E07C2C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3BC4BE-3AC4-FFD5-7645-3481CDA0D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26/04/2024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81E9F0-B32C-A4A4-FFE6-7FE2DAF32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EE68BB-640A-59C5-1917-BD5E10684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705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272EE1-EB18-BE51-FBDE-71B9CB7D9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89C290-7890-4244-2E7D-956FD4B80F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59A15EA-1119-FC9F-185C-4EC932573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2BA7870-9EBE-A5FB-4057-03F47D8A8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26/04/2024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F69CBD3-D32F-D06B-8EF0-3A8776E16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EE8E3BE-FF89-2789-D37D-1E44AD3CA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95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DF7AF5-D8BE-38FA-3C7E-D6DDC1BAB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998F12-087B-F81A-F66B-DEF7C82C6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0BDB22B-0E0A-B8FC-DB0F-AA93ABA57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6D89DC2-BF53-AA8F-A25D-E4539DBA5F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DF04E12-082F-1B1B-0E26-382712B66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5AAB6A4-EA19-E7B2-8BDE-5DAF08154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26/04/2024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B49EB99-AB47-2027-F1F2-013080F20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4E41CB4-3EA6-B975-84D9-14D857602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6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486D83-EF84-A37B-292A-4E3EBA90A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E88CD1D-28A9-4F48-9B4C-48ED0FBF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26/04/2024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986E2C6-33FC-5128-A003-DAA9B75F3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C981811-125B-D549-D0A8-56435A986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620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B7C0DD0-00C1-ABF1-D3D7-433FE9D10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26/04/2024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63F0D1B-1421-ACF7-B1C0-F9DFBAEA7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7E19C5C-0FFA-121C-B4FF-BABCCA213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04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A31E3C-58EC-0EC9-41D1-D30177081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120868-D009-ACB8-BEC4-85B705DC8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B73E694-FAB0-96D9-CB73-62E1EABE4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DA499F3-605A-C7DD-6C89-D131A5612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26/04/2024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02EB952-DADF-746C-AF58-66F6D0BCA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F6F35C-413D-FD65-2611-A094BD45E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079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8452BC-32F4-17FC-ACC9-BA0826C09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F21D481-D864-0E69-06ED-5A6006EFC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EFDD086-78AA-2D9C-C2DA-ADA917453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379D1AA-E0F8-A09D-F476-994F1EF92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C29A-037C-4CD9-AE71-AAE3086EFFA4}" type="datetimeFigureOut">
              <a:rPr lang="it-IT" smtClean="0"/>
              <a:t>26/04/2024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37FF0BD-1904-F950-D950-7395EB0F2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70B0EDB-614F-69E0-F460-AAE65CC7C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413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2731FD5-6118-2C89-30A8-0A9B8008F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DF78BB2-AF38-5010-D11A-BA5A3583B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57382E-022A-E028-9B14-FBE477640A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E2C29A-037C-4CD9-AE71-AAE3086EFFA4}" type="datetimeFigureOut">
              <a:rPr lang="it-IT" smtClean="0"/>
              <a:t>26/04/2024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2082F2-715F-B9BB-FB2D-9038731A6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9880A0-FB30-0951-1312-6235F1550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EEFE61-7EFE-44B2-98EB-73FA80CE3F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22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5F34E3-064E-6A2E-B928-65E0136C9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11" y="409574"/>
            <a:ext cx="11808177" cy="62823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3600" b="1" dirty="0"/>
          </a:p>
          <a:p>
            <a:pPr marL="0" indent="0" algn="ctr">
              <a:buNone/>
            </a:pPr>
            <a:endParaRPr lang="it-IT" sz="3600" b="1" dirty="0"/>
          </a:p>
          <a:p>
            <a:pPr marL="0" indent="0" algn="ctr">
              <a:buNone/>
            </a:pPr>
            <a:endParaRPr lang="it-IT" sz="3600" b="1" dirty="0"/>
          </a:p>
          <a:p>
            <a:pPr marL="0" indent="0" algn="ctr">
              <a:buNone/>
            </a:pPr>
            <a:endParaRPr lang="it-IT" sz="3600" b="1" dirty="0"/>
          </a:p>
          <a:p>
            <a:pPr marL="0" indent="0" algn="ctr">
              <a:buNone/>
            </a:pPr>
            <a:endParaRPr lang="it-IT" sz="3600" b="1" dirty="0"/>
          </a:p>
          <a:p>
            <a:pPr marL="0" indent="0" algn="ctr">
              <a:buNone/>
            </a:pPr>
            <a:r>
              <a:rPr lang="it-IT" sz="3600" b="1" dirty="0">
                <a:solidFill>
                  <a:srgbClr val="FF0000"/>
                </a:solidFill>
              </a:rPr>
              <a:t>PROFILI MEDICO LEGALI DI GESTIONE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4BF319D-C455-9584-4320-A1F3689CEC93}"/>
              </a:ext>
            </a:extLst>
          </p:cNvPr>
          <p:cNvSpPr txBox="1"/>
          <p:nvPr/>
        </p:nvSpPr>
        <p:spPr>
          <a:xfrm>
            <a:off x="7755467" y="5768622"/>
            <a:ext cx="42446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002060"/>
                </a:solidFill>
              </a:rPr>
              <a:t>AOUP Azienda Ospedaliera Universitaria Pisana chirurgia Bariatrica</a:t>
            </a:r>
          </a:p>
          <a:p>
            <a:pPr algn="ctr"/>
            <a:r>
              <a:rPr lang="it-IT" sz="1800" dirty="0">
                <a:solidFill>
                  <a:srgbClr val="002060"/>
                </a:solidFill>
              </a:rPr>
              <a:t>Dott.sa C. Porticati</a:t>
            </a:r>
          </a:p>
        </p:txBody>
      </p:sp>
      <p:pic>
        <p:nvPicPr>
          <p:cNvPr id="5" name="Immagine 4" descr="Immagine che contiene schizzo, disegno, cerchio, Line art&#10;&#10;Descrizione generata automaticamente">
            <a:extLst>
              <a:ext uri="{FF2B5EF4-FFF2-40B4-BE49-F238E27FC236}">
                <a16:creationId xmlns:a16="http://schemas.microsoft.com/office/drawing/2014/main" id="{FF04FE12-5B73-581C-2DA5-2A1506385E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925" y="492830"/>
            <a:ext cx="211455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8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7E1BD5-9B76-198E-87A7-538FFBD9E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400050"/>
            <a:ext cx="10753725" cy="6191250"/>
          </a:xfrm>
        </p:spPr>
        <p:txBody>
          <a:bodyPr/>
          <a:lstStyle/>
          <a:p>
            <a:pPr marL="0" indent="0" algn="ctr">
              <a:buNone/>
            </a:pPr>
            <a:r>
              <a:rPr lang="it-IT" sz="3600" b="1" dirty="0">
                <a:solidFill>
                  <a:srgbClr val="FF0000"/>
                </a:solidFill>
              </a:rPr>
              <a:t>GESTIONE TERAPIA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200" b="1" dirty="0">
                <a:solidFill>
                  <a:srgbClr val="002060"/>
                </a:solidFill>
              </a:rPr>
              <a:t>REGOLA delle 7 G</a:t>
            </a:r>
          </a:p>
        </p:txBody>
      </p:sp>
      <p:pic>
        <p:nvPicPr>
          <p:cNvPr id="5" name="Immagine 4" descr="Immagine che contiene testo, schermata, Carattere, logo&#10;&#10;Descrizione generata automaticamente">
            <a:extLst>
              <a:ext uri="{FF2B5EF4-FFF2-40B4-BE49-F238E27FC236}">
                <a16:creationId xmlns:a16="http://schemas.microsoft.com/office/drawing/2014/main" id="{FCAEEC6A-E4D2-26C2-16DC-C223FEB3E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304" y="1610139"/>
            <a:ext cx="5178287" cy="363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210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6256D2-044B-113C-DDFA-4D0DA1447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71474"/>
            <a:ext cx="10820400" cy="6010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600" b="1" dirty="0">
                <a:solidFill>
                  <a:srgbClr val="FF0000"/>
                </a:solidFill>
              </a:rPr>
              <a:t>COMPILAZIONE DIARIO CLINICO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Ai fini sanzionatori è alla stregua di un atto pubblico legale, art. 69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 DPR 384/1990; pertanto </a:t>
            </a:r>
            <a:r>
              <a:rPr lang="it-IT" b="1" dirty="0">
                <a:solidFill>
                  <a:srgbClr val="002060"/>
                </a:solidFill>
              </a:rPr>
              <a:t>NON</a:t>
            </a:r>
            <a:r>
              <a:rPr lang="it-IT" dirty="0">
                <a:solidFill>
                  <a:srgbClr val="002060"/>
                </a:solidFill>
              </a:rPr>
              <a:t> deve contenere: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>
                <a:solidFill>
                  <a:srgbClr val="002060"/>
                </a:solidFill>
              </a:rPr>
              <a:t>Cancellature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	Errori di dati anagrafici del paziente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	Giudizi sugli interventi effettuati…altro</a:t>
            </a:r>
          </a:p>
          <a:p>
            <a:pPr marL="0" indent="0">
              <a:buNone/>
            </a:pPr>
            <a:endParaRPr lang="it-IT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002060"/>
                </a:solidFill>
              </a:rPr>
              <a:t>DEVE</a:t>
            </a:r>
            <a:r>
              <a:rPr lang="it-IT" dirty="0">
                <a:solidFill>
                  <a:srgbClr val="002060"/>
                </a:solidFill>
              </a:rPr>
              <a:t> contenere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	Redazione in ordine cronologico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	Firma dell’operatore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	Annotazione di modifiche impreviste della condizioni del pz e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 	provvedimenti assistenziali e terapeutici adottati…altro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5023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C8498B-A64A-1A6F-7F82-E28016CB3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304800"/>
            <a:ext cx="11010900" cy="6181725"/>
          </a:xfrm>
        </p:spPr>
        <p:txBody>
          <a:bodyPr/>
          <a:lstStyle/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sz="3600" b="1" dirty="0">
                <a:solidFill>
                  <a:srgbClr val="FF0000"/>
                </a:solidFill>
              </a:rPr>
              <a:t>DIARIO INFERMIERISTICO</a:t>
            </a:r>
            <a:r>
              <a:rPr lang="it-IT" sz="3600" b="1" dirty="0"/>
              <a:t> 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3200" b="1" dirty="0">
                <a:solidFill>
                  <a:srgbClr val="002060"/>
                </a:solidFill>
              </a:rPr>
              <a:t>rappresenta inoltre una tutela legale qualora dovessero</a:t>
            </a:r>
          </a:p>
          <a:p>
            <a:pPr marL="0" indent="0" algn="ctr">
              <a:buNone/>
            </a:pPr>
            <a:r>
              <a:rPr lang="it-IT" sz="3200" b="1" dirty="0">
                <a:solidFill>
                  <a:srgbClr val="002060"/>
                </a:solidFill>
              </a:rPr>
              <a:t> insorgere contese medico / legali sia con i pazienti sia con</a:t>
            </a:r>
          </a:p>
          <a:p>
            <a:pPr marL="0" indent="0" algn="ctr">
              <a:buNone/>
            </a:pPr>
            <a:r>
              <a:rPr lang="it-IT" sz="3200" b="1" dirty="0">
                <a:solidFill>
                  <a:srgbClr val="002060"/>
                </a:solidFill>
              </a:rPr>
              <a:t> le strutture con le quali si lavora</a:t>
            </a:r>
          </a:p>
        </p:txBody>
      </p:sp>
      <p:pic>
        <p:nvPicPr>
          <p:cNvPr id="4" name="Immagine 3" descr="Immagine che contiene forniture per ufficio, calligrafia, Strumento per ufficio, persona&#10;&#10;Descrizione generata automaticamente">
            <a:extLst>
              <a:ext uri="{FF2B5EF4-FFF2-40B4-BE49-F238E27FC236}">
                <a16:creationId xmlns:a16="http://schemas.microsoft.com/office/drawing/2014/main" id="{756E38F4-2067-0C1A-9CBC-F915CFBA7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4825035"/>
            <a:ext cx="3070570" cy="185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684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7F22EA-718D-B401-0BCA-AADAAB068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4350"/>
            <a:ext cx="10515600" cy="6010275"/>
          </a:xfrm>
        </p:spPr>
        <p:txBody>
          <a:bodyPr/>
          <a:lstStyle/>
          <a:p>
            <a:pPr marL="0" indent="0" algn="ctr">
              <a:buNone/>
            </a:pPr>
            <a:r>
              <a:rPr lang="it-IT" sz="3600" b="1" dirty="0">
                <a:solidFill>
                  <a:srgbClr val="FF0000"/>
                </a:solidFill>
              </a:rPr>
              <a:t>ASSISTENZA AL PAZIENTE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b="1" dirty="0">
                <a:solidFill>
                  <a:srgbClr val="002060"/>
                </a:solidFill>
              </a:rPr>
              <a:t>L’infermiere ha una posizione di garanzia nei confronti del paziente come sancito dalla Corte di Cassazione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Controllo in un paziente ricoverato, variazione delle condizioni,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parametri vitali, alterazione delle condizioni sanitarie dell’assistito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e segnalare l’insorgenza di eventuali complicanze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Per un intervento tempestivo del Medico sull’insorgenza di dubbi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9609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0C3923-3AEF-6C51-978B-8FD75D9BD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57174"/>
            <a:ext cx="11306175" cy="6257925"/>
          </a:xfrm>
          <a:solidFill>
            <a:srgbClr val="CCCC00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RESPONSABILITÀ PROFESSIONALE </a:t>
            </a:r>
            <a:r>
              <a:rPr lang="it-IT" dirty="0">
                <a:solidFill>
                  <a:srgbClr val="002060"/>
                </a:solidFill>
              </a:rPr>
              <a:t>dell’infermiere è la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b="1" dirty="0">
                <a:solidFill>
                  <a:srgbClr val="002060"/>
                </a:solidFill>
              </a:rPr>
              <a:t>CONSAPEVOLEZZA</a:t>
            </a:r>
            <a:r>
              <a:rPr lang="it-IT" dirty="0">
                <a:solidFill>
                  <a:srgbClr val="002060"/>
                </a:solidFill>
              </a:rPr>
              <a:t> di assumere obblighi connessi allo svolgimento di un incarico specifico</a:t>
            </a:r>
            <a:r>
              <a:rPr lang="it-IT" dirty="0"/>
              <a:t>.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L’</a:t>
            </a:r>
            <a:r>
              <a:rPr lang="it-IT" b="1" dirty="0">
                <a:solidFill>
                  <a:srgbClr val="002060"/>
                </a:solidFill>
              </a:rPr>
              <a:t>INFERMIERE</a:t>
            </a:r>
            <a:r>
              <a:rPr lang="it-IT" dirty="0">
                <a:solidFill>
                  <a:srgbClr val="002060"/>
                </a:solidFill>
              </a:rPr>
              <a:t> deve mantenere un comportamento </a:t>
            </a:r>
            <a:r>
              <a:rPr lang="it-IT" b="1" dirty="0">
                <a:solidFill>
                  <a:srgbClr val="002060"/>
                </a:solidFill>
              </a:rPr>
              <a:t>IDONEO</a:t>
            </a:r>
            <a:r>
              <a:rPr lang="it-IT" dirty="0">
                <a:solidFill>
                  <a:srgbClr val="002060"/>
                </a:solidFill>
              </a:rPr>
              <a:t> e </a:t>
            </a:r>
            <a:r>
              <a:rPr lang="it-IT" b="1" dirty="0">
                <a:solidFill>
                  <a:srgbClr val="002060"/>
                </a:solidFill>
              </a:rPr>
              <a:t>CONGRUO</a:t>
            </a:r>
            <a:r>
              <a:rPr lang="it-IT" dirty="0">
                <a:solidFill>
                  <a:srgbClr val="002060"/>
                </a:solidFill>
              </a:rPr>
              <a:t> con i loro doveri professionali 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Hanno diritto di prendere iniziative all’interno delle loro competenze specifiche 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GLI ESERCENTI DELLE PROFESSIONI SANITARIE NELL’ESERCIZIO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 DELLE LORO FUNZIONI DEVONO ATTENERSI ALLE PRATICHE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 CLINICO ASSISTENZIALI E ALLE RACCOMANDAZIONI PREVISTE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 DALLE LINEE GUIDA</a:t>
            </a:r>
          </a:p>
          <a:p>
            <a:pPr marL="0" indent="0" algn="ctr">
              <a:buNone/>
            </a:pP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39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C2C1EB-CBE5-65F7-72B8-EE68E5109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49" y="257175"/>
            <a:ext cx="11496675" cy="5919788"/>
          </a:xfrm>
        </p:spPr>
        <p:txBody>
          <a:bodyPr/>
          <a:lstStyle/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L’INFERMIERE</a:t>
            </a:r>
            <a:r>
              <a:rPr lang="it-IT" dirty="0">
                <a:solidFill>
                  <a:srgbClr val="002060"/>
                </a:solidFill>
              </a:rPr>
              <a:t> ha più responsabilità verso: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PAZIENTI  </a:t>
            </a:r>
            <a:r>
              <a:rPr lang="it-IT" dirty="0">
                <a:solidFill>
                  <a:srgbClr val="002060"/>
                </a:solidFill>
              </a:rPr>
              <a:t>         	fornire cure sicure e di qualità, evitare errori, monitorare 			e segnalare eventuali problemi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COLLEGHI</a:t>
            </a:r>
            <a:r>
              <a:rPr lang="it-IT" dirty="0">
                <a:solidFill>
                  <a:srgbClr val="002060"/>
                </a:solidFill>
              </a:rPr>
              <a:t>          	collaborazione. Errori o omissioni devono essere 				comunicati e affrontati. Si lavora in equipe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ISTITUZIONI</a:t>
            </a:r>
            <a:r>
              <a:rPr lang="it-IT" dirty="0">
                <a:solidFill>
                  <a:srgbClr val="002060"/>
                </a:solidFill>
              </a:rPr>
              <a:t>	deve seguire procedure e politiche delle istituzioni per 			le quali si lavora, segnalare problemi e rischi di 					sicurezza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E94B1055-5F80-1F7B-3ADD-F74402A031E1}"/>
              </a:ext>
            </a:extLst>
          </p:cNvPr>
          <p:cNvSpPr/>
          <p:nvPr/>
        </p:nvSpPr>
        <p:spPr>
          <a:xfrm>
            <a:off x="2260306" y="2406564"/>
            <a:ext cx="523875" cy="31432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843E084-FD37-2097-E162-9AAED5F35A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493" y="3217069"/>
            <a:ext cx="548688" cy="365792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3BDBC29-226E-EEBA-6E5A-5274F4EA1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0306" y="4079041"/>
            <a:ext cx="548688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671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F79AD6-7C9B-382F-1337-7D8B33567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5" y="342900"/>
            <a:ext cx="11468100" cy="6115050"/>
          </a:xfrm>
        </p:spPr>
        <p:txBody>
          <a:bodyPr/>
          <a:lstStyle/>
          <a:p>
            <a:pPr marL="0" indent="0">
              <a:buNone/>
            </a:pPr>
            <a:r>
              <a:rPr lang="it-IT" sz="3600" b="1" dirty="0">
                <a:solidFill>
                  <a:srgbClr val="FF0000"/>
                </a:solidFill>
              </a:rPr>
              <a:t>RESPONSABILITA’ CIVILE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Cambia se si lavora in una struttura pubblica o privata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Struttura </a:t>
            </a:r>
            <a:r>
              <a:rPr lang="it-IT" dirty="0">
                <a:solidFill>
                  <a:srgbClr val="FF0000"/>
                </a:solidFill>
              </a:rPr>
              <a:t>pubblica</a:t>
            </a:r>
            <a:r>
              <a:rPr lang="it-IT" dirty="0">
                <a:solidFill>
                  <a:srgbClr val="002060"/>
                </a:solidFill>
              </a:rPr>
              <a:t>:	sarà applicata una responsabilità contrattuale: 					spetterà all’assistito dimostrare di aver subito un 				danno fornendo il nesso tra la condotta 						dell’infermiere e il danno arrecato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Struttura </a:t>
            </a:r>
            <a:r>
              <a:rPr lang="it-IT" dirty="0">
                <a:solidFill>
                  <a:srgbClr val="FF0000"/>
                </a:solidFill>
              </a:rPr>
              <a:t>privata</a:t>
            </a:r>
            <a:r>
              <a:rPr lang="it-IT" dirty="0">
                <a:solidFill>
                  <a:srgbClr val="002060"/>
                </a:solidFill>
              </a:rPr>
              <a:t>: 		sarà applicata una responsabilità contrattuale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Danno risarcibile causato da azioni violazioni e omissioni, atteggiamenti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determinati da </a:t>
            </a:r>
            <a:r>
              <a:rPr lang="it-IT" b="1" dirty="0">
                <a:solidFill>
                  <a:srgbClr val="FF0000"/>
                </a:solidFill>
              </a:rPr>
              <a:t>NEGLIGENZA, IMPERIZIA e IMPRUDENZA</a:t>
            </a:r>
          </a:p>
        </p:txBody>
      </p:sp>
    </p:spTree>
    <p:extLst>
      <p:ext uri="{BB962C8B-B14F-4D97-AF65-F5344CB8AC3E}">
        <p14:creationId xmlns:p14="http://schemas.microsoft.com/office/powerpoint/2010/main" val="2039040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B34DA6-5273-B01B-73F7-E00177F8B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" y="352424"/>
            <a:ext cx="11144250" cy="6124575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NEGLIGENZA</a:t>
            </a:r>
            <a:r>
              <a:rPr lang="it-IT" dirty="0"/>
              <a:t> : 	si astiene da fare una pratica che avrebbe potuto o 			dovuto eseguire. Quando si agisce senza attenzione o 			cura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IMPRUDENZA</a:t>
            </a:r>
            <a:r>
              <a:rPr lang="it-IT" dirty="0"/>
              <a:t>: 	chi esegue una pratica che non sa fare e pretende di 			farla mettendo a repentaglio la vita altrui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IMPERIZIA</a:t>
            </a:r>
            <a:r>
              <a:rPr lang="it-IT" dirty="0"/>
              <a:t> : 	conseguenza dell’impreparazione, inesperienza o 			scarse capacità tecniche del soggetto che agisce</a:t>
            </a:r>
          </a:p>
        </p:txBody>
      </p:sp>
    </p:spTree>
    <p:extLst>
      <p:ext uri="{BB962C8B-B14F-4D97-AF65-F5344CB8AC3E}">
        <p14:creationId xmlns:p14="http://schemas.microsoft.com/office/powerpoint/2010/main" val="1817565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5C63DF-BD67-9BF8-08DC-0D32F3B41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219075"/>
            <a:ext cx="11115675" cy="6419850"/>
          </a:xfrm>
        </p:spPr>
        <p:txBody>
          <a:bodyPr/>
          <a:lstStyle/>
          <a:p>
            <a:pPr marL="0" indent="0">
              <a:buNone/>
            </a:pPr>
            <a:r>
              <a:rPr lang="it-IT" sz="3200" b="1" dirty="0">
                <a:solidFill>
                  <a:srgbClr val="FF0000"/>
                </a:solidFill>
              </a:rPr>
              <a:t>RESPONSABILITÀ CIVILE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Violazione di: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Consenso informato: </a:t>
            </a:r>
            <a:r>
              <a:rPr lang="it-IT" dirty="0"/>
              <a:t>		</a:t>
            </a:r>
            <a:r>
              <a:rPr lang="it-IT" dirty="0">
                <a:solidFill>
                  <a:srgbClr val="002060"/>
                </a:solidFill>
              </a:rPr>
              <a:t>DM 739/1994 decreta tra le competenze 					infermieristiche l’informazione di 						procedure e trattamenti al paziente per 					evitare controversie legali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Privacy e riservatezza: </a:t>
            </a:r>
            <a:r>
              <a:rPr lang="it-IT" dirty="0"/>
              <a:t>	</a:t>
            </a:r>
            <a:r>
              <a:rPr lang="it-IT" dirty="0">
                <a:solidFill>
                  <a:srgbClr val="002060"/>
                </a:solidFill>
              </a:rPr>
              <a:t>l’infermiere rispetta la privacy del pz, 					mantiene la riservatezza sullo stato 						dell’assistito</a:t>
            </a:r>
          </a:p>
        </p:txBody>
      </p:sp>
    </p:spTree>
    <p:extLst>
      <p:ext uri="{BB962C8B-B14F-4D97-AF65-F5344CB8AC3E}">
        <p14:creationId xmlns:p14="http://schemas.microsoft.com/office/powerpoint/2010/main" val="3093069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18626B-423F-0748-6611-112360642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5" y="257175"/>
            <a:ext cx="11020425" cy="6362700"/>
          </a:xfrm>
        </p:spPr>
        <p:txBody>
          <a:bodyPr/>
          <a:lstStyle/>
          <a:p>
            <a:pPr marL="0" indent="0">
              <a:buNone/>
            </a:pPr>
            <a:r>
              <a:rPr lang="it-IT" sz="3600" b="1" dirty="0">
                <a:solidFill>
                  <a:srgbClr val="FF0000"/>
                </a:solidFill>
              </a:rPr>
              <a:t>SANZIONI DISCIPLINARI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Conservative: </a:t>
            </a:r>
            <a:r>
              <a:rPr lang="it-IT" dirty="0"/>
              <a:t>	</a:t>
            </a:r>
            <a:r>
              <a:rPr lang="it-IT" dirty="0">
                <a:solidFill>
                  <a:srgbClr val="002060"/>
                </a:solidFill>
              </a:rPr>
              <a:t>rimprovero verbale, scritto o sospensione dal 				servizio e/o retribuzione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Espulsive: </a:t>
            </a:r>
            <a:r>
              <a:rPr lang="it-IT" dirty="0"/>
              <a:t>		</a:t>
            </a:r>
            <a:r>
              <a:rPr lang="it-IT" dirty="0">
                <a:solidFill>
                  <a:srgbClr val="002060"/>
                </a:solidFill>
              </a:rPr>
              <a:t>licenziamento per giustificato motivo o giusta causa</a:t>
            </a:r>
          </a:p>
        </p:txBody>
      </p:sp>
    </p:spTree>
    <p:extLst>
      <p:ext uri="{BB962C8B-B14F-4D97-AF65-F5344CB8AC3E}">
        <p14:creationId xmlns:p14="http://schemas.microsoft.com/office/powerpoint/2010/main" val="132098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F3AB45-E340-6E8A-F608-6DBE4E8E7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3600" dirty="0">
                <a:solidFill>
                  <a:srgbClr val="002060"/>
                </a:solidFill>
              </a:rPr>
              <a:t>INFERMIERE</a:t>
            </a:r>
            <a:r>
              <a:rPr lang="it-IT" sz="3600" dirty="0"/>
              <a:t>                                             </a:t>
            </a:r>
            <a:r>
              <a:rPr lang="it-IT" sz="3600" dirty="0">
                <a:solidFill>
                  <a:srgbClr val="002060"/>
                </a:solidFill>
              </a:rPr>
              <a:t>PROFESSIONISTA</a:t>
            </a:r>
          </a:p>
          <a:p>
            <a:pPr marL="0" indent="0">
              <a:buNone/>
            </a:pPr>
            <a:endParaRPr lang="it-IT" sz="3600" dirty="0"/>
          </a:p>
          <a:p>
            <a:pPr marL="0" indent="0" algn="ctr">
              <a:buNone/>
            </a:pPr>
            <a:r>
              <a:rPr lang="it-IT" sz="3600" dirty="0">
                <a:solidFill>
                  <a:srgbClr val="002060"/>
                </a:solidFill>
              </a:rPr>
              <a:t>EVOLUZIONE DELLA PROFESSIONE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D0D80C20-EB86-DC0D-C4E7-3E6547963397}"/>
              </a:ext>
            </a:extLst>
          </p:cNvPr>
          <p:cNvSpPr/>
          <p:nvPr/>
        </p:nvSpPr>
        <p:spPr>
          <a:xfrm>
            <a:off x="4162425" y="2419350"/>
            <a:ext cx="3028950" cy="13335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5695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4E56A6-61CE-EC40-F814-8F766A41E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447675"/>
            <a:ext cx="11010900" cy="5729288"/>
          </a:xfrm>
        </p:spPr>
        <p:txBody>
          <a:bodyPr/>
          <a:lstStyle/>
          <a:p>
            <a:pPr marL="0" indent="0">
              <a:buNone/>
            </a:pPr>
            <a:r>
              <a:rPr lang="it-IT" sz="3600" b="1" dirty="0">
                <a:solidFill>
                  <a:srgbClr val="FF0000"/>
                </a:solidFill>
              </a:rPr>
              <a:t>RESPONSABILITA’ PENALE</a:t>
            </a:r>
          </a:p>
          <a:p>
            <a:pPr marL="0" indent="0">
              <a:buNone/>
            </a:pPr>
            <a:endParaRPr lang="it-IT" sz="3600" b="1" dirty="0"/>
          </a:p>
          <a:p>
            <a:pPr marL="0" indent="0">
              <a:buNone/>
            </a:pPr>
            <a:endParaRPr lang="it-IT" sz="3600" b="1" dirty="0"/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Un evento morte o lesione grave il professionista risponderà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penalmente </a:t>
            </a:r>
            <a:r>
              <a:rPr lang="it-IT" dirty="0">
                <a:solidFill>
                  <a:srgbClr val="FF0000"/>
                </a:solidFill>
              </a:rPr>
              <a:t>SOLO</a:t>
            </a:r>
            <a:r>
              <a:rPr lang="it-IT" dirty="0">
                <a:solidFill>
                  <a:srgbClr val="002060"/>
                </a:solidFill>
              </a:rPr>
              <a:t> in caso di </a:t>
            </a:r>
            <a:r>
              <a:rPr lang="it-IT" dirty="0">
                <a:solidFill>
                  <a:srgbClr val="FF0000"/>
                </a:solidFill>
              </a:rPr>
              <a:t>COLPA GRAVE </a:t>
            </a:r>
            <a:r>
              <a:rPr lang="it-IT" dirty="0">
                <a:solidFill>
                  <a:srgbClr val="002060"/>
                </a:solidFill>
              </a:rPr>
              <a:t>e anche in questo caso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verrà meno se l’infermiere nell’esercizio della sua attività abbia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rispettato le linee guida e le pratiche cliniche assistenziali </a:t>
            </a:r>
            <a:r>
              <a:rPr lang="it-IT" dirty="0">
                <a:solidFill>
                  <a:srgbClr val="FF0000"/>
                </a:solidFill>
              </a:rPr>
              <a:t>L. 24/2017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FF0000"/>
                </a:solidFill>
              </a:rPr>
              <a:t> (legge Gelli-Bianco)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9628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D03FCB-CD93-02D4-B355-66C2FFCB3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419100"/>
            <a:ext cx="11410950" cy="6019800"/>
          </a:xfrm>
        </p:spPr>
        <p:txBody>
          <a:bodyPr/>
          <a:lstStyle/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3600" b="1" dirty="0">
                <a:solidFill>
                  <a:srgbClr val="FF0000"/>
                </a:solidFill>
              </a:rPr>
              <a:t>IN SINTESI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Gli aspetti legali / infermieristici richiedono </a:t>
            </a:r>
          </a:p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rgbClr val="002060"/>
                </a:solidFill>
              </a:rPr>
              <a:t>attenzione, conoscenza delle leggi, rispetto dei principi etici </a:t>
            </a:r>
          </a:p>
          <a:p>
            <a:pPr marL="0" indent="0" algn="ctr">
              <a:buNone/>
            </a:pPr>
            <a:endParaRPr lang="it-IT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per garantire la cura – qualità protezione per i pazienti</a:t>
            </a:r>
          </a:p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5781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95E705-1740-3673-CD5D-450779034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352424"/>
            <a:ext cx="11458575" cy="60293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4400" b="1" dirty="0"/>
          </a:p>
          <a:p>
            <a:pPr marL="0" indent="0" algn="ctr">
              <a:buNone/>
            </a:pPr>
            <a:endParaRPr lang="it-IT" sz="4400" b="1" dirty="0"/>
          </a:p>
          <a:p>
            <a:pPr marL="0" indent="0" algn="ctr">
              <a:buNone/>
            </a:pPr>
            <a:endParaRPr lang="it-IT" sz="4400" b="1" dirty="0"/>
          </a:p>
          <a:p>
            <a:pPr marL="0" indent="0" algn="ctr">
              <a:buNone/>
            </a:pPr>
            <a:endParaRPr lang="it-IT" sz="4400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sz="4400" b="1" i="1" dirty="0">
                <a:solidFill>
                  <a:srgbClr val="FF0000"/>
                </a:solidFill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1585687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763513-8EBF-4C16-FABA-E5823342D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7675"/>
            <a:ext cx="10515600" cy="61626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600" dirty="0">
                <a:solidFill>
                  <a:srgbClr val="FF0000"/>
                </a:solidFill>
              </a:rPr>
              <a:t>L. 833/1978</a:t>
            </a:r>
          </a:p>
          <a:p>
            <a:pPr marL="0" indent="0">
              <a:buNone/>
            </a:pPr>
            <a:r>
              <a:rPr lang="it-IT" dirty="0"/>
              <a:t>	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MANSIONARIO</a:t>
            </a:r>
            <a:r>
              <a:rPr lang="it-IT" dirty="0"/>
              <a:t>                            </a:t>
            </a:r>
            <a:r>
              <a:rPr lang="it-IT" dirty="0">
                <a:solidFill>
                  <a:srgbClr val="002060"/>
                </a:solidFill>
              </a:rPr>
              <a:t>INFERMIERE PROFESSIONALE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La professione cambia da 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FF0000"/>
                </a:solidFill>
              </a:rPr>
              <a:t>PROFESSIONE SANITARIA AUSILIARIA 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(infermiere ausiliario del Medico)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a 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FF0000"/>
                </a:solidFill>
              </a:rPr>
              <a:t>PROFESSIONE SANITARIA  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(infermiere PROFESSIONALE)</a:t>
            </a:r>
          </a:p>
          <a:p>
            <a:pPr marL="0" indent="0">
              <a:buNone/>
            </a:pPr>
            <a:r>
              <a:rPr lang="it-IT" dirty="0"/>
              <a:t>		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F4B7F7B5-60D3-6625-4BDF-AD3963B3A8D4}"/>
              </a:ext>
            </a:extLst>
          </p:cNvPr>
          <p:cNvSpPr/>
          <p:nvPr/>
        </p:nvSpPr>
        <p:spPr>
          <a:xfrm>
            <a:off x="4095750" y="1352550"/>
            <a:ext cx="1647825" cy="609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757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62C716-1DED-3926-DBDE-7C4637BA5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9575"/>
            <a:ext cx="10515600" cy="6172200"/>
          </a:xfrm>
        </p:spPr>
        <p:txBody>
          <a:bodyPr/>
          <a:lstStyle/>
          <a:p>
            <a:pPr marL="0" indent="0">
              <a:buNone/>
            </a:pPr>
            <a:r>
              <a:rPr lang="it-IT" sz="3600" dirty="0">
                <a:solidFill>
                  <a:srgbClr val="FF0000"/>
                </a:solidFill>
              </a:rPr>
              <a:t>L. 42/1999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ABOLIZIONE DEL MANSIONARIO INFERMIERISTICO</a:t>
            </a:r>
          </a:p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L’infermiere passa da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 mansione tecnica (</a:t>
            </a:r>
            <a:r>
              <a:rPr lang="it-IT" dirty="0">
                <a:solidFill>
                  <a:srgbClr val="FF0000"/>
                </a:solidFill>
              </a:rPr>
              <a:t>PROFESSIONALE</a:t>
            </a:r>
            <a:r>
              <a:rPr lang="it-IT" dirty="0">
                <a:solidFill>
                  <a:srgbClr val="002060"/>
                </a:solidFill>
              </a:rPr>
              <a:t>) </a:t>
            </a:r>
          </a:p>
          <a:p>
            <a:pPr marL="0" indent="0" algn="ctr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a quella</a:t>
            </a:r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intellettuale (</a:t>
            </a:r>
            <a:r>
              <a:rPr lang="it-IT" dirty="0">
                <a:solidFill>
                  <a:srgbClr val="FF0000"/>
                </a:solidFill>
              </a:rPr>
              <a:t>PROFESSIONISTA</a:t>
            </a:r>
            <a:r>
              <a:rPr lang="it-IT" dirty="0">
                <a:solidFill>
                  <a:srgbClr val="00206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91275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163E6A-09ED-DA9A-F26D-3A4C5D661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5" y="428625"/>
            <a:ext cx="10487025" cy="6019800"/>
          </a:xfrm>
          <a:noFill/>
        </p:spPr>
        <p:txBody>
          <a:bodyPr/>
          <a:lstStyle/>
          <a:p>
            <a:pPr marL="0" indent="0">
              <a:buNone/>
            </a:pPr>
            <a:r>
              <a:rPr lang="it-IT" sz="3600" dirty="0">
                <a:solidFill>
                  <a:srgbClr val="FF0000"/>
                </a:solidFill>
              </a:rPr>
              <a:t>L.251/2000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3200" dirty="0">
                <a:solidFill>
                  <a:srgbClr val="002060"/>
                </a:solidFill>
              </a:rPr>
              <a:t>Disciplina tutte le professioni sanitarie infermieristiche e stabilisce che il professionista sanitario non dipende più dal medico ma ha un agire indipendente</a:t>
            </a:r>
          </a:p>
          <a:p>
            <a:pPr marL="0" indent="0" algn="ctr">
              <a:buNone/>
            </a:pPr>
            <a:endParaRPr lang="it-IT" sz="32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sz="3200" dirty="0">
                <a:solidFill>
                  <a:srgbClr val="002060"/>
                </a:solidFill>
              </a:rPr>
              <a:t>Nasce la </a:t>
            </a:r>
          </a:p>
          <a:p>
            <a:pPr marL="0" indent="0" algn="ctr">
              <a:buNone/>
            </a:pPr>
            <a:r>
              <a:rPr lang="it-IT" sz="3200" b="1" dirty="0">
                <a:solidFill>
                  <a:srgbClr val="FF0000"/>
                </a:solidFill>
              </a:rPr>
              <a:t>DIRIGENZA INFERMIERISTICA</a:t>
            </a:r>
          </a:p>
        </p:txBody>
      </p:sp>
    </p:spTree>
    <p:extLst>
      <p:ext uri="{BB962C8B-B14F-4D97-AF65-F5344CB8AC3E}">
        <p14:creationId xmlns:p14="http://schemas.microsoft.com/office/powerpoint/2010/main" val="438420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774D2F-122D-1B16-1C0A-D5B552DF1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75" y="447675"/>
            <a:ext cx="11125200" cy="5981700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Nel corso degli anni l’infermiere ha conquistato ed acquisito: 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>
                <a:solidFill>
                  <a:srgbClr val="FF0000"/>
                </a:solidFill>
              </a:rPr>
              <a:t>Autonomia professionale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	Competenze 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	Responsabilità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grazie ad una </a:t>
            </a:r>
            <a:r>
              <a:rPr lang="it-IT" b="1" dirty="0">
                <a:solidFill>
                  <a:srgbClr val="FF0000"/>
                </a:solidFill>
              </a:rPr>
              <a:t>evoluzione normativa e formativa 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rgbClr val="002060"/>
                </a:solidFill>
              </a:rPr>
              <a:t>adeguando questo ruolo ai cambiamenti scientifico, etico-sociale e culturale</a:t>
            </a:r>
          </a:p>
        </p:txBody>
      </p:sp>
    </p:spTree>
    <p:extLst>
      <p:ext uri="{BB962C8B-B14F-4D97-AF65-F5344CB8AC3E}">
        <p14:creationId xmlns:p14="http://schemas.microsoft.com/office/powerpoint/2010/main" val="3066089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5A9016-DA4F-1B78-7D5F-C7CA709C6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3850"/>
            <a:ext cx="10515600" cy="6134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>
                <a:solidFill>
                  <a:srgbClr val="FF0000"/>
                </a:solidFill>
              </a:rPr>
              <a:t>D.M. 39/1994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chemeClr val="tx2">
                    <a:lumMod val="90000"/>
                    <a:lumOff val="10000"/>
                  </a:schemeClr>
                </a:solidFill>
              </a:rPr>
              <a:t>L’infermiere, professionista sanitario, acquisisce l’onere della responsabilità giuridica del proprio operato</a:t>
            </a:r>
          </a:p>
          <a:p>
            <a:pPr marL="0" indent="0">
              <a:buNone/>
            </a:pPr>
            <a:endParaRPr lang="it-IT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tx2">
                    <a:lumMod val="90000"/>
                    <a:lumOff val="10000"/>
                  </a:schemeClr>
                </a:solidFill>
              </a:rPr>
              <a:t>Responsabilità che può essere di natura</a:t>
            </a:r>
          </a:p>
          <a:p>
            <a:pPr marL="0" indent="0">
              <a:buNone/>
            </a:pPr>
            <a:endParaRPr lang="it-IT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tx2">
                    <a:lumMod val="90000"/>
                    <a:lumOff val="10000"/>
                  </a:schemeClr>
                </a:solidFill>
              </a:rPr>
              <a:t>	</a:t>
            </a:r>
            <a:r>
              <a:rPr lang="it-IT" sz="3200" dirty="0">
                <a:solidFill>
                  <a:srgbClr val="FF0000"/>
                </a:solidFill>
              </a:rPr>
              <a:t>PENALE</a:t>
            </a:r>
          </a:p>
          <a:p>
            <a:pPr marL="0" indent="0">
              <a:buNone/>
            </a:pPr>
            <a:r>
              <a:rPr lang="it-IT" sz="3200" dirty="0">
                <a:solidFill>
                  <a:srgbClr val="FF0000"/>
                </a:solidFill>
              </a:rPr>
              <a:t>	CIVILE </a:t>
            </a:r>
          </a:p>
          <a:p>
            <a:pPr marL="0" indent="0">
              <a:buNone/>
            </a:pPr>
            <a:r>
              <a:rPr lang="it-IT" sz="3200" dirty="0">
                <a:solidFill>
                  <a:srgbClr val="FF0000"/>
                </a:solidFill>
              </a:rPr>
              <a:t>	DISCIPLINARE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8097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414502-347E-DD49-6A6D-4209A0BA6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9574"/>
            <a:ext cx="10515600" cy="60674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lain" startAt="2009"/>
            </a:pPr>
            <a:r>
              <a:rPr lang="it-IT" sz="3500" b="1" dirty="0">
                <a:solidFill>
                  <a:srgbClr val="FF0000"/>
                </a:solidFill>
              </a:rPr>
              <a:t>  NUOVO CODICE DEONTOLOGICO</a:t>
            </a:r>
          </a:p>
          <a:p>
            <a:pPr marL="514350" indent="-514350">
              <a:buAutoNum type="arabicPlain" startAt="2009"/>
            </a:pP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002060"/>
                </a:solidFill>
              </a:rPr>
              <a:t>Stabilisce</a:t>
            </a:r>
            <a:r>
              <a:rPr lang="it-IT" sz="2400" dirty="0">
                <a:solidFill>
                  <a:srgbClr val="002060"/>
                </a:solidFill>
              </a:rPr>
              <a:t> all’infermiere un profilo professionale, riconoscendolo 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</a:rPr>
              <a:t>	Professionista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</a:rPr>
              <a:t>	Intellettuale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</a:rPr>
              <a:t>	Autonomo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</a:rPr>
              <a:t>	Responsabile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2060"/>
                </a:solidFill>
              </a:rPr>
              <a:t>Definisce 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</a:rPr>
              <a:t>	Competenze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</a:rPr>
              <a:t>	Ambiti operativi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</a:rPr>
              <a:t>	Interazioni con altri operatori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</a:rPr>
              <a:t>	Aree formazione specialistiche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2060"/>
                </a:solidFill>
              </a:rPr>
              <a:t>Riconosce</a:t>
            </a:r>
            <a:r>
              <a:rPr lang="it-IT" dirty="0">
                <a:solidFill>
                  <a:srgbClr val="002060"/>
                </a:solidFill>
              </a:rPr>
              <a:t> la 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RESPONSABILITA’ PROFESSIONALE</a:t>
            </a:r>
          </a:p>
        </p:txBody>
      </p:sp>
    </p:spTree>
    <p:extLst>
      <p:ext uri="{BB962C8B-B14F-4D97-AF65-F5344CB8AC3E}">
        <p14:creationId xmlns:p14="http://schemas.microsoft.com/office/powerpoint/2010/main" val="410960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28CD15-0F5C-6EDB-144D-83CEF41D9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04800"/>
            <a:ext cx="10858500" cy="6181725"/>
          </a:xfrm>
        </p:spPr>
        <p:txBody>
          <a:bodyPr/>
          <a:lstStyle/>
          <a:p>
            <a:pPr marL="0" indent="0" algn="ctr">
              <a:buNone/>
            </a:pPr>
            <a:r>
              <a:rPr lang="it-IT" sz="3600" b="1" dirty="0">
                <a:solidFill>
                  <a:srgbClr val="FF0000"/>
                </a:solidFill>
              </a:rPr>
              <a:t>DOVE L’ INFERMIERE PUÒ INCORRERE IN ERRORI?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	</a:t>
            </a:r>
          </a:p>
          <a:p>
            <a:pPr marL="0" indent="0">
              <a:buNone/>
            </a:pPr>
            <a:r>
              <a:rPr lang="it-IT" dirty="0"/>
              <a:t>		</a:t>
            </a:r>
            <a:r>
              <a:rPr lang="it-IT" sz="3200" b="1" dirty="0">
                <a:solidFill>
                  <a:srgbClr val="002060"/>
                </a:solidFill>
              </a:rPr>
              <a:t>Gestione terapia</a:t>
            </a:r>
          </a:p>
          <a:p>
            <a:pPr marL="0" indent="0">
              <a:buNone/>
            </a:pPr>
            <a:endParaRPr lang="it-IT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200" b="1" dirty="0">
                <a:solidFill>
                  <a:srgbClr val="002060"/>
                </a:solidFill>
              </a:rPr>
              <a:t>			Compilazione di diario clinico</a:t>
            </a:r>
          </a:p>
          <a:p>
            <a:pPr marL="0" indent="0">
              <a:buNone/>
            </a:pPr>
            <a:endParaRPr lang="it-IT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3200" b="1" dirty="0">
                <a:solidFill>
                  <a:srgbClr val="002060"/>
                </a:solidFill>
              </a:rPr>
              <a:t>						Assistenza al paziente </a:t>
            </a:r>
          </a:p>
        </p:txBody>
      </p:sp>
      <p:pic>
        <p:nvPicPr>
          <p:cNvPr id="4" name="Immagine 3" descr="Immagine che contiene dadi, Gioco di dadi, rosso&#10;&#10;Descrizione generata automaticamente">
            <a:extLst>
              <a:ext uri="{FF2B5EF4-FFF2-40B4-BE49-F238E27FC236}">
                <a16:creationId xmlns:a16="http://schemas.microsoft.com/office/drawing/2014/main" id="{A0EEB817-988C-CB1C-AFF7-5ADF17433F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52" y="4346713"/>
            <a:ext cx="3438939" cy="1835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6107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886</Words>
  <Application>Microsoft Office PowerPoint</Application>
  <PresentationFormat>Widescreen</PresentationFormat>
  <Paragraphs>193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6" baseType="lpstr">
      <vt:lpstr>Aptos</vt:lpstr>
      <vt:lpstr>Aptos Display</vt:lpstr>
      <vt:lpstr>Arial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nel corso</dc:title>
  <dc:creator>cristina porticati</dc:creator>
  <cp:lastModifiedBy>cristina porticati</cp:lastModifiedBy>
  <cp:revision>61</cp:revision>
  <dcterms:created xsi:type="dcterms:W3CDTF">2024-03-10T15:53:53Z</dcterms:created>
  <dcterms:modified xsi:type="dcterms:W3CDTF">2024-04-26T17:15:44Z</dcterms:modified>
</cp:coreProperties>
</file>